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893c9e7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893c9e7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5893c9e73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5893c9e73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893c9e73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893c9e7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b997c2c99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b997c2c99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b997c2c99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b997c2c99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OMG I LOVE THIS APP!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b997c2c99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b997c2c99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b997c2c99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b997c2c99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5893c9e73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5893c9e73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b997c2c99_7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b997c2c99_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b997c2c99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b997c2c99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803926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803926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b997c2c99_7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b997c2c99_7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b997c2c99_7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b997c2c99_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b997c2c99_7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b997c2c99_7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b997c2c99_7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b997c2c99_7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b997c2c99_7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b997c2c99_7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5893c9e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5893c9e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b997c2c9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b997c2c9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5893c9e7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5893c9e7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5893c9e7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5893c9e7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893c9e7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5893c9e7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803926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803926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5893c9e7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5893c9e7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5893c9e73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5893c9e73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b997c2c99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b997c2c99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OMG I LOVE THIS APP!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b8039269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b8039269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893c9e7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5893c9e7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5893c9e7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5893c9e7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5893c9e7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5893c9e7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5893c9e7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5893c9e7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5893c9e7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5893c9e7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5893c9e7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5893c9e7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b8039269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b8039269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5893c9e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5893c9e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8039269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8039269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8039269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b8039269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8039269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b8039269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7fb9e7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7fb9e7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classtools.net/random-name-picker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afelton@farnborough.ac.uk" TargetMode="External"/><Relationship Id="rId4" Type="http://schemas.openxmlformats.org/officeDocument/2006/relationships/hyperlink" Target="mailto:bmyland@farnbrough.ac.uk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hyperlink" Target="https://twitter.com/missjmbooth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5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Planning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81575" y="2264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*hopefully* reducing stress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Amie Felton</a:t>
            </a:r>
            <a:r>
              <a:rPr lang="en-GB"/>
              <a:t> - Subject Tutor in Psychology and Health and Social Care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Bethany Myland</a:t>
            </a:r>
            <a:r>
              <a:rPr lang="en-GB"/>
              <a:t> - Subject Tutor in Biology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375"/>
            <a:ext cx="20097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3) It takes soooooooooo long!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Get organised to make it easier for your                                                                 future self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Keep your resources for the future - this makes                                             planning the following year twice as quick!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Record what worked well and what didn’t - then                                                                  the following year you can improve the things                                                          that didn’t work but stick to the things that did                                                             work (without planning)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150" y="934225"/>
            <a:ext cx="3308150" cy="327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33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3) It takes soooooooooo long!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257050"/>
            <a:ext cx="5249400" cy="36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The wall...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You might find you hit a point where it all seems a bit too much and overwhelming - you have hit ‘the wall’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Break down what seems like a mountain of tasks into small achievable tasks on a to do list (the bricks) and it will then seem much easier to tackle the wall by ticking one thing off at a time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050" y="249825"/>
            <a:ext cx="2149175" cy="284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625" y="3277899"/>
            <a:ext cx="1748052" cy="1748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2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3) It takes soooooooooo long!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822525"/>
            <a:ext cx="5612700" cy="41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/>
              <a:t>Manage your time to manage your stress levels</a:t>
            </a:r>
            <a:endParaRPr sz="20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000"/>
              <a:t>Plan ahead!</a:t>
            </a:r>
            <a:r>
              <a:rPr lang="en-GB" sz="2000"/>
              <a:t> - Use a planner/diary to plan what you’re going to teach when (helps to know what’s coming up)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b="9884" l="0" r="0" t="12409"/>
          <a:stretch/>
        </p:blipFill>
        <p:spPr>
          <a:xfrm>
            <a:off x="5924400" y="249825"/>
            <a:ext cx="2643449" cy="256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175" y="2989725"/>
            <a:ext cx="2764375" cy="193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Desk Pad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3336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a desk pad/ calendar with 6 slots a day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 can plan your lessons, lunchtimes and after school meetings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This way it is easily viewable for when you’re in a rush 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0" l="0" r="0" t="8958"/>
          <a:stretch/>
        </p:blipFill>
        <p:spPr>
          <a:xfrm>
            <a:off x="3715700" y="1031625"/>
            <a:ext cx="51165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Time Tree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480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an app that lets you have shared </a:t>
            </a:r>
            <a:r>
              <a:rPr lang="en-GB"/>
              <a:t>calendars</a:t>
            </a:r>
            <a:r>
              <a:rPr lang="en-GB"/>
              <a:t> (like google </a:t>
            </a:r>
            <a:r>
              <a:rPr lang="en-GB"/>
              <a:t>calendars</a:t>
            </a:r>
            <a:r>
              <a:rPr lang="en-GB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 can add things within the Scheme of Work, marking deadlines 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Perhaps use this with you curriculum area?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Or share with family and friends so they know when you are going to be STRESSED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7129" l="6044" r="6481" t="8095"/>
          <a:stretch/>
        </p:blipFill>
        <p:spPr>
          <a:xfrm>
            <a:off x="4861400" y="319700"/>
            <a:ext cx="1523300" cy="14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1300" y="950188"/>
            <a:ext cx="2243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2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3) It takes soooooooooo long!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822525"/>
            <a:ext cx="5612700" cy="4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/>
              <a:t>Manage your time to manage your stress levels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Have a daily/weekly </a:t>
            </a:r>
            <a:r>
              <a:rPr b="1" lang="en-GB" sz="2000"/>
              <a:t>to-do list</a:t>
            </a:r>
            <a:r>
              <a:rPr lang="en-GB" sz="2000"/>
              <a:t> - when something pops up add it to  to-do list because you WILL forget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As a teacher, you are trying to remember and juggle a million and one things - so write them down!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Plus it is super satisfying ticking them all off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175" y="2989725"/>
            <a:ext cx="2764375" cy="193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 rotWithShape="1">
          <a:blip r:embed="rId4">
            <a:alphaModFix/>
          </a:blip>
          <a:srcRect b="8723" l="19465" r="19551" t="9975"/>
          <a:stretch/>
        </p:blipFill>
        <p:spPr>
          <a:xfrm>
            <a:off x="6505713" y="184025"/>
            <a:ext cx="2015301" cy="268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2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3) It takes soooooooooo long!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822525"/>
            <a:ext cx="5612700" cy="41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/>
              <a:t>Manage your time to manage your stress levels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000"/>
              <a:t>Post-it notes are great</a:t>
            </a:r>
            <a:r>
              <a:rPr lang="en-GB" sz="2000"/>
              <a:t> for prioritising tasks in your diary because you can move them about if priorities change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175" y="2989725"/>
            <a:ext cx="2764375" cy="193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925" y="106000"/>
            <a:ext cx="2764375" cy="27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1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3) It takes soooooooooo long!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172925"/>
            <a:ext cx="5612700" cy="37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 that everything can’t always be perfect - there will always be more you can do to improve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So set limits and know when you’ve done enough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Accept that you will have bad lessons as well as good lessons - it happens to us all!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Don’t give up - you learn the most from the bad lessons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Some things you can’t change - only focus on what’s within your control</a:t>
            </a: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450" y="870375"/>
            <a:ext cx="2653849" cy="26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1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3) It takes soooooooooo long!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172925"/>
            <a:ext cx="5612700" cy="37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Marking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It is so easy to let marking take over your life….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But is it benefitting students?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Feedback needs to be in a form that benefits students so they can improve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6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</a:rPr>
              <a:t>Types of Marking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524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Peer and Self Marking are always an option!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Not only does it save you time but also gets students familiar with exam technique and mark schemes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This will help them identify what the exam board is looking for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Students are surprisingly mature when it comes to this! </a:t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0053">
            <a:off x="5017550" y="215850"/>
            <a:ext cx="2134401" cy="213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20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</a:rPr>
              <a:t>Why lesson planning is stressful….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18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 have no resources for this topic as I haven’t done it </a:t>
            </a:r>
            <a:r>
              <a:rPr lang="en-GB"/>
              <a:t>before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All of my students are at different places or have different abilities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It takes soooooooooo long!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I’m not sure how long each task/topic will take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-GB"/>
              <a:t>I need to eat and sleep…..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400" y="2007000"/>
            <a:ext cx="1914724" cy="28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Types of Feedback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WWW and EBI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</a:rPr>
              <a:t>Types of Feedback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Screen Recordings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Types of Feedback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Model Answers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Types of Feedback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Peer Answers (socrative)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Types of Feedback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Traffic Lighting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9900FF"/>
                </a:solidFill>
              </a:rPr>
              <a:t>4) </a:t>
            </a:r>
            <a:r>
              <a:rPr lang="en-GB" sz="2400">
                <a:solidFill>
                  <a:srgbClr val="9900FF"/>
                </a:solidFill>
              </a:rPr>
              <a:t>I’m not sure how long each task/topic will take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It is okay to go off lesson plan!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Also it’s good to do some medium term planning and have a more fluid plan… This way you can ensure you are working to the pace of your students as well as working towards the scheme of work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775" y="1288400"/>
            <a:ext cx="2908250" cy="29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4) </a:t>
            </a:r>
            <a:r>
              <a:rPr lang="en-GB" sz="2400">
                <a:solidFill>
                  <a:srgbClr val="4A86E8"/>
                </a:solidFill>
              </a:rPr>
              <a:t>I’m not sure how long each task/topic will take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Lesson Structure</a:t>
            </a:r>
            <a:endParaRPr u="sng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Starter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Main activity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Having starters and plenaries up your sleeve make this a lot easier and less time consuming!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Starters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Try and think of things that allow students to come in late without disruption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down as much as you can that you already know about…….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Vocab/key word Tests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Define these terms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Impossible questions (give them a sneak peek of what they will learn in the lesson and identify possible misconceptions)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Recap questions to see what they can remember from the previous lesson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Wheel of Doom questions</a:t>
            </a:r>
            <a:endParaRPr/>
          </a:p>
        </p:txBody>
      </p:sp>
      <p:sp>
        <p:nvSpPr>
          <p:cNvPr id="233" name="Google Shape;233;p39"/>
          <p:cNvSpPr txBox="1"/>
          <p:nvPr>
            <p:ph idx="4294967295" type="subTitle"/>
          </p:nvPr>
        </p:nvSpPr>
        <p:spPr>
          <a:xfrm>
            <a:off x="311700" y="359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000000"/>
                </a:solidFill>
              </a:rPr>
              <a:t>4) I’m not sure how long each task/topic will take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Wheel of Doom</a:t>
            </a:r>
            <a:endParaRPr/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311700" y="1152475"/>
            <a:ext cx="397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https://www.classtools.net/random-name-picker/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Classtools.net has a name picker where you can save classes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Then students can be picked once or multiple times!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Also can help students focus so they don’t repeat what someone else has said</a:t>
            </a:r>
            <a:endParaRPr/>
          </a:p>
        </p:txBody>
      </p:sp>
      <p:pic>
        <p:nvPicPr>
          <p:cNvPr id="240" name="Google Shape;24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481" y="3831475"/>
            <a:ext cx="30621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4238" y="684795"/>
            <a:ext cx="4100650" cy="279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4) I’m not sure how long each task/topic will take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47" name="Google Shape;24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Plenaries</a:t>
            </a:r>
            <a:endParaRPr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Relate this news article to what we did today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Think of a real life example of what we spoke about today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Past Paper Question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down 3 things you learned today that you didn’t already know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Exit Tickets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Mini whiteboard quiz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Kahoot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Prison break/3 questions for freedom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5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200"/>
              <a:buAutoNum type="arabicParenR"/>
            </a:pPr>
            <a:r>
              <a:rPr lang="en-GB" sz="2200">
                <a:solidFill>
                  <a:srgbClr val="9900FF"/>
                </a:solidFill>
              </a:rPr>
              <a:t>I have no resources for this topic as I haven’t done it before</a:t>
            </a:r>
            <a:endParaRPr sz="2200">
              <a:solidFill>
                <a:srgbClr val="9900FF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44775"/>
            <a:ext cx="4919700" cy="3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Ask for Resources!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Within your department or even within these sessions are </a:t>
            </a:r>
            <a:r>
              <a:rPr lang="en-GB" sz="1600"/>
              <a:t>teachers</a:t>
            </a:r>
            <a:r>
              <a:rPr lang="en-GB" sz="1600"/>
              <a:t> who will have resources on what you’re looking for….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This way it can just be redesigned to your teaching style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You can’t make </a:t>
            </a:r>
            <a:r>
              <a:rPr b="1" lang="en-GB" sz="1600"/>
              <a:t>all</a:t>
            </a:r>
            <a:r>
              <a:rPr lang="en-GB" sz="1600"/>
              <a:t> your resources for yourself in your first year (you won’t have time) so just ask - there will be plenty of chances to repay the favour in the future!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975" y="1695162"/>
            <a:ext cx="3573249" cy="251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title"/>
          </p:nvPr>
        </p:nvSpPr>
        <p:spPr>
          <a:xfrm>
            <a:off x="311700" y="24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9900FF"/>
                </a:solidFill>
              </a:rPr>
              <a:t>5) </a:t>
            </a:r>
            <a:r>
              <a:rPr lang="en-GB" sz="2400">
                <a:solidFill>
                  <a:srgbClr val="9900FF"/>
                </a:solidFill>
              </a:rPr>
              <a:t>I need to eat and sleep….. AND SO YOU SHOULD!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253" name="Google Shape;253;p42"/>
          <p:cNvSpPr txBox="1"/>
          <p:nvPr>
            <p:ph idx="1" type="body"/>
          </p:nvPr>
        </p:nvSpPr>
        <p:spPr>
          <a:xfrm>
            <a:off x="311700" y="936950"/>
            <a:ext cx="5309700" cy="3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Have a proper lunch and stay hydrated to keep you going through the day - you’ll be surprised how much energy you use being on your feet and teaching all day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Don’t stay up all night planning for the next day - make sure you get enough sleep - you’ll be a better teacher the next day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EMAILS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We can honestly say it</a:t>
            </a:r>
            <a:r>
              <a:rPr lang="en-GB" sz="1600"/>
              <a:t> gets </a:t>
            </a:r>
            <a:r>
              <a:rPr lang="en-GB" sz="1600"/>
              <a:t>easier</a:t>
            </a:r>
            <a:r>
              <a:rPr lang="en-GB" sz="1600"/>
              <a:t> and quicker each year as you’ve got a bank of plans and resources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Don’t feel guilty taking the evening/weekend off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Make sure you use your holidays to do something nice/relax… you honestly will need it!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375" y="1483113"/>
            <a:ext cx="3110375" cy="21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type="title"/>
          </p:nvPr>
        </p:nvSpPr>
        <p:spPr>
          <a:xfrm>
            <a:off x="311700" y="24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A86E8"/>
                </a:solidFill>
              </a:rPr>
              <a:t>Something I do on a Sunday night each week </a:t>
            </a:r>
            <a:r>
              <a:rPr lang="en-GB" sz="2400">
                <a:solidFill>
                  <a:srgbClr val="4A86E8"/>
                </a:solidFill>
              </a:rPr>
              <a:t>...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260" name="Google Shape;260;p43"/>
          <p:cNvSpPr txBox="1"/>
          <p:nvPr>
            <p:ph idx="1" type="body"/>
          </p:nvPr>
        </p:nvSpPr>
        <p:spPr>
          <a:xfrm>
            <a:off x="311700" y="936950"/>
            <a:ext cx="4359600" cy="3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/>
              <a:t>Teaching is one of those jobs that can take over if you aren’t careful…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Plan other things into your week that are important to you by thinking of your other roles in your life besides being a teacher (eg. a partner, a parent, a sibling, a friend)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Actually plan when you are going to do these things to make sure you make time for them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000" y="936950"/>
            <a:ext cx="3019461" cy="402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Time Tree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67" name="Google Shape;267;p44"/>
          <p:cNvSpPr txBox="1"/>
          <p:nvPr>
            <p:ph idx="1" type="body"/>
          </p:nvPr>
        </p:nvSpPr>
        <p:spPr>
          <a:xfrm>
            <a:off x="311700" y="1152475"/>
            <a:ext cx="4803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Try and do at least 1 thing a week </a:t>
            </a:r>
            <a:r>
              <a:rPr b="1" lang="en-GB" sz="2000"/>
              <a:t>FOR YOU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You can also colour code it so you can see when you are working TOO MUCH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/>
              <a:t>There should be an equal balance of each colour for each role you have </a:t>
            </a:r>
            <a:endParaRPr sz="2000"/>
          </a:p>
        </p:txBody>
      </p:sp>
      <p:pic>
        <p:nvPicPr>
          <p:cNvPr id="268" name="Google Shape;268;p44"/>
          <p:cNvPicPr preferRelativeResize="0"/>
          <p:nvPr/>
        </p:nvPicPr>
        <p:blipFill rotWithShape="1">
          <a:blip r:embed="rId3">
            <a:alphaModFix/>
          </a:blip>
          <a:srcRect b="7129" l="6044" r="6481" t="8095"/>
          <a:stretch/>
        </p:blipFill>
        <p:spPr>
          <a:xfrm>
            <a:off x="4914750" y="150750"/>
            <a:ext cx="1467250" cy="14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050" y="1152475"/>
            <a:ext cx="2243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ctrTitle"/>
          </p:nvPr>
        </p:nvSpPr>
        <p:spPr>
          <a:xfrm>
            <a:off x="311700" y="744575"/>
            <a:ext cx="8520600" cy="144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Listening</a:t>
            </a:r>
            <a:endParaRPr/>
          </a:p>
        </p:txBody>
      </p:sp>
      <p:sp>
        <p:nvSpPr>
          <p:cNvPr id="275" name="Google Shape;275;p45"/>
          <p:cNvSpPr txBox="1"/>
          <p:nvPr>
            <p:ph idx="1" type="subTitle"/>
          </p:nvPr>
        </p:nvSpPr>
        <p:spPr>
          <a:xfrm>
            <a:off x="311700" y="2358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afelton@farnborough.ac.uk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bmyland@farnbrough.ac.uk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Reflection….</a:t>
            </a:r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615125" y="1269450"/>
            <a:ext cx="1532700" cy="1382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6"/>
          <p:cNvSpPr txBox="1"/>
          <p:nvPr/>
        </p:nvSpPr>
        <p:spPr>
          <a:xfrm>
            <a:off x="3805650" y="1269450"/>
            <a:ext cx="1532700" cy="1382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6"/>
          <p:cNvSpPr txBox="1"/>
          <p:nvPr/>
        </p:nvSpPr>
        <p:spPr>
          <a:xfrm>
            <a:off x="2147825" y="2900050"/>
            <a:ext cx="1532700" cy="1382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6"/>
          <p:cNvSpPr txBox="1"/>
          <p:nvPr/>
        </p:nvSpPr>
        <p:spPr>
          <a:xfrm>
            <a:off x="5463475" y="2900050"/>
            <a:ext cx="1532700" cy="1382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6"/>
          <p:cNvSpPr txBox="1"/>
          <p:nvPr/>
        </p:nvSpPr>
        <p:spPr>
          <a:xfrm>
            <a:off x="6996175" y="1339150"/>
            <a:ext cx="1532700" cy="1382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Reflection….</a:t>
            </a:r>
            <a:endParaRPr/>
          </a:p>
        </p:txBody>
      </p:sp>
      <p:sp>
        <p:nvSpPr>
          <p:cNvPr id="291" name="Google Shape;291;p47"/>
          <p:cNvSpPr txBox="1"/>
          <p:nvPr/>
        </p:nvSpPr>
        <p:spPr>
          <a:xfrm>
            <a:off x="615125" y="1269450"/>
            <a:ext cx="1532700" cy="1382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are doing well</a:t>
            </a:r>
            <a:endParaRPr/>
          </a:p>
        </p:txBody>
      </p:sp>
      <p:sp>
        <p:nvSpPr>
          <p:cNvPr id="292" name="Google Shape;292;p47"/>
          <p:cNvSpPr txBox="1"/>
          <p:nvPr/>
        </p:nvSpPr>
        <p:spPr>
          <a:xfrm>
            <a:off x="3805650" y="1269450"/>
            <a:ext cx="1532700" cy="1382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7"/>
          <p:cNvSpPr txBox="1"/>
          <p:nvPr/>
        </p:nvSpPr>
        <p:spPr>
          <a:xfrm>
            <a:off x="2147825" y="2900050"/>
            <a:ext cx="1532700" cy="1382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7"/>
          <p:cNvSpPr txBox="1"/>
          <p:nvPr/>
        </p:nvSpPr>
        <p:spPr>
          <a:xfrm>
            <a:off x="5463475" y="2900050"/>
            <a:ext cx="1532700" cy="1382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7"/>
          <p:cNvSpPr txBox="1"/>
          <p:nvPr/>
        </p:nvSpPr>
        <p:spPr>
          <a:xfrm>
            <a:off x="6996175" y="1339150"/>
            <a:ext cx="1532700" cy="1382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Reflection….</a:t>
            </a:r>
            <a:endParaRPr/>
          </a:p>
        </p:txBody>
      </p:sp>
      <p:sp>
        <p:nvSpPr>
          <p:cNvPr id="301" name="Google Shape;301;p48"/>
          <p:cNvSpPr txBox="1"/>
          <p:nvPr/>
        </p:nvSpPr>
        <p:spPr>
          <a:xfrm>
            <a:off x="615125" y="1269450"/>
            <a:ext cx="1532700" cy="1382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are doing well</a:t>
            </a:r>
            <a:endParaRPr/>
          </a:p>
        </p:txBody>
      </p:sp>
      <p:sp>
        <p:nvSpPr>
          <p:cNvPr id="302" name="Google Shape;302;p48"/>
          <p:cNvSpPr txBox="1"/>
          <p:nvPr/>
        </p:nvSpPr>
        <p:spPr>
          <a:xfrm>
            <a:off x="3805650" y="1269450"/>
            <a:ext cx="1532700" cy="1382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want to work on</a:t>
            </a:r>
            <a:endParaRPr/>
          </a:p>
        </p:txBody>
      </p:sp>
      <p:sp>
        <p:nvSpPr>
          <p:cNvPr id="303" name="Google Shape;303;p48"/>
          <p:cNvSpPr txBox="1"/>
          <p:nvPr/>
        </p:nvSpPr>
        <p:spPr>
          <a:xfrm>
            <a:off x="2147825" y="2900050"/>
            <a:ext cx="1532700" cy="1382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8"/>
          <p:cNvSpPr txBox="1"/>
          <p:nvPr/>
        </p:nvSpPr>
        <p:spPr>
          <a:xfrm>
            <a:off x="5463475" y="2900050"/>
            <a:ext cx="1532700" cy="1382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8"/>
          <p:cNvSpPr txBox="1"/>
          <p:nvPr/>
        </p:nvSpPr>
        <p:spPr>
          <a:xfrm>
            <a:off x="6996175" y="1339150"/>
            <a:ext cx="1532700" cy="1382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Reflection….</a:t>
            </a:r>
            <a:endParaRPr/>
          </a:p>
        </p:txBody>
      </p:sp>
      <p:sp>
        <p:nvSpPr>
          <p:cNvPr id="311" name="Google Shape;311;p49"/>
          <p:cNvSpPr txBox="1"/>
          <p:nvPr/>
        </p:nvSpPr>
        <p:spPr>
          <a:xfrm>
            <a:off x="615125" y="1269450"/>
            <a:ext cx="1532700" cy="1382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are doing well</a:t>
            </a:r>
            <a:endParaRPr/>
          </a:p>
        </p:txBody>
      </p:sp>
      <p:sp>
        <p:nvSpPr>
          <p:cNvPr id="312" name="Google Shape;312;p49"/>
          <p:cNvSpPr txBox="1"/>
          <p:nvPr/>
        </p:nvSpPr>
        <p:spPr>
          <a:xfrm>
            <a:off x="3805650" y="1269450"/>
            <a:ext cx="1532700" cy="1382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want to work on</a:t>
            </a:r>
            <a:endParaRPr/>
          </a:p>
        </p:txBody>
      </p:sp>
      <p:sp>
        <p:nvSpPr>
          <p:cNvPr id="313" name="Google Shape;313;p49"/>
          <p:cNvSpPr txBox="1"/>
          <p:nvPr/>
        </p:nvSpPr>
        <p:spPr>
          <a:xfrm>
            <a:off x="2147825" y="2900050"/>
            <a:ext cx="1532700" cy="1382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9"/>
          <p:cNvSpPr txBox="1"/>
          <p:nvPr/>
        </p:nvSpPr>
        <p:spPr>
          <a:xfrm>
            <a:off x="5463475" y="2900050"/>
            <a:ext cx="1532700" cy="1382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9"/>
          <p:cNvSpPr txBox="1"/>
          <p:nvPr/>
        </p:nvSpPr>
        <p:spPr>
          <a:xfrm>
            <a:off x="6996175" y="1339150"/>
            <a:ext cx="1532700" cy="1382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Someone you’re going to ask for help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Reflection….</a:t>
            </a:r>
            <a:endParaRPr/>
          </a:p>
        </p:txBody>
      </p:sp>
      <p:sp>
        <p:nvSpPr>
          <p:cNvPr id="321" name="Google Shape;321;p50"/>
          <p:cNvSpPr txBox="1"/>
          <p:nvPr/>
        </p:nvSpPr>
        <p:spPr>
          <a:xfrm>
            <a:off x="615125" y="1269450"/>
            <a:ext cx="1532700" cy="1382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are doing well</a:t>
            </a:r>
            <a:endParaRPr/>
          </a:p>
        </p:txBody>
      </p:sp>
      <p:sp>
        <p:nvSpPr>
          <p:cNvPr id="322" name="Google Shape;322;p50"/>
          <p:cNvSpPr txBox="1"/>
          <p:nvPr/>
        </p:nvSpPr>
        <p:spPr>
          <a:xfrm>
            <a:off x="3805650" y="1269450"/>
            <a:ext cx="1532700" cy="1382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want to work on</a:t>
            </a:r>
            <a:endParaRPr/>
          </a:p>
        </p:txBody>
      </p:sp>
      <p:sp>
        <p:nvSpPr>
          <p:cNvPr id="323" name="Google Shape;323;p50"/>
          <p:cNvSpPr txBox="1"/>
          <p:nvPr/>
        </p:nvSpPr>
        <p:spPr>
          <a:xfrm>
            <a:off x="2147825" y="2900050"/>
            <a:ext cx="1532700" cy="1382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are going to use that’s been covered today</a:t>
            </a:r>
            <a:endParaRPr/>
          </a:p>
        </p:txBody>
      </p:sp>
      <p:sp>
        <p:nvSpPr>
          <p:cNvPr id="324" name="Google Shape;324;p50"/>
          <p:cNvSpPr txBox="1"/>
          <p:nvPr/>
        </p:nvSpPr>
        <p:spPr>
          <a:xfrm>
            <a:off x="5463475" y="2900050"/>
            <a:ext cx="1532700" cy="1382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0"/>
          <p:cNvSpPr txBox="1"/>
          <p:nvPr/>
        </p:nvSpPr>
        <p:spPr>
          <a:xfrm>
            <a:off x="6996175" y="1339150"/>
            <a:ext cx="1532700" cy="1382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Someone you’re going to ask for help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Reflection….</a:t>
            </a:r>
            <a:endParaRPr/>
          </a:p>
        </p:txBody>
      </p:sp>
      <p:sp>
        <p:nvSpPr>
          <p:cNvPr id="331" name="Google Shape;331;p51"/>
          <p:cNvSpPr txBox="1"/>
          <p:nvPr/>
        </p:nvSpPr>
        <p:spPr>
          <a:xfrm>
            <a:off x="615125" y="1269450"/>
            <a:ext cx="1532700" cy="1382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are doing well</a:t>
            </a:r>
            <a:endParaRPr/>
          </a:p>
        </p:txBody>
      </p:sp>
      <p:sp>
        <p:nvSpPr>
          <p:cNvPr id="332" name="Google Shape;332;p51"/>
          <p:cNvSpPr txBox="1"/>
          <p:nvPr/>
        </p:nvSpPr>
        <p:spPr>
          <a:xfrm>
            <a:off x="3805650" y="1269450"/>
            <a:ext cx="1532700" cy="1382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want to work on</a:t>
            </a:r>
            <a:endParaRPr/>
          </a:p>
        </p:txBody>
      </p:sp>
      <p:sp>
        <p:nvSpPr>
          <p:cNvPr id="333" name="Google Shape;333;p51"/>
          <p:cNvSpPr txBox="1"/>
          <p:nvPr/>
        </p:nvSpPr>
        <p:spPr>
          <a:xfrm>
            <a:off x="2147825" y="2900050"/>
            <a:ext cx="1532700" cy="1382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 are going to use that’s been covered today</a:t>
            </a:r>
            <a:endParaRPr/>
          </a:p>
        </p:txBody>
      </p:sp>
      <p:sp>
        <p:nvSpPr>
          <p:cNvPr id="334" name="Google Shape;334;p51"/>
          <p:cNvSpPr txBox="1"/>
          <p:nvPr/>
        </p:nvSpPr>
        <p:spPr>
          <a:xfrm>
            <a:off x="5463475" y="2900050"/>
            <a:ext cx="1532700" cy="1382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Something you’re going to do for YOU next week</a:t>
            </a:r>
            <a:endParaRPr/>
          </a:p>
        </p:txBody>
      </p:sp>
      <p:sp>
        <p:nvSpPr>
          <p:cNvPr id="335" name="Google Shape;335;p51"/>
          <p:cNvSpPr txBox="1"/>
          <p:nvPr/>
        </p:nvSpPr>
        <p:spPr>
          <a:xfrm>
            <a:off x="6996175" y="1339150"/>
            <a:ext cx="1532700" cy="1382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Someone you’re going to ask for help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AutoNum type="arabicParenR"/>
            </a:pPr>
            <a:r>
              <a:rPr lang="en-GB" sz="2400">
                <a:solidFill>
                  <a:srgbClr val="9900FF"/>
                </a:solidFill>
              </a:rPr>
              <a:t>I have no resources for this topic as I haven’t done it before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575800"/>
            <a:ext cx="4692000" cy="29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Check the textbook!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Often these have </a:t>
            </a:r>
            <a:r>
              <a:rPr lang="en-GB"/>
              <a:t>great activities or reference to real life examples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/>
              <a:t>Check the specification!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Often the exam board publish delivery guides (OCR) and teaching resources (AQA) online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750" y="1505550"/>
            <a:ext cx="3835500" cy="2920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375" y="1338525"/>
            <a:ext cx="5212751" cy="23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125" y="1421950"/>
            <a:ext cx="1200100" cy="77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060050"/>
            <a:ext cx="3212700" cy="30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Get on twitter!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Twitter is the new up and coming way for stealing ideas and resources for teachers.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There is some great stuff on there and people are sharing it for a reason - because it’s worked well!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4071875" y="4083450"/>
            <a:ext cx="37209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https://twitter.com/missjmbooth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5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200"/>
              <a:buAutoNum type="arabicParenR"/>
            </a:pPr>
            <a:r>
              <a:rPr lang="en-GB" sz="2200">
                <a:solidFill>
                  <a:srgbClr val="4A86E8"/>
                </a:solidFill>
              </a:rPr>
              <a:t>I have no resources for this topic as I haven’t done it before</a:t>
            </a:r>
            <a:endParaRPr sz="22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311700" y="996825"/>
            <a:ext cx="8520600" cy="26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A86E8"/>
                </a:solidFill>
              </a:rPr>
              <a:t>2)</a:t>
            </a:r>
            <a:r>
              <a:rPr lang="en-GB" sz="4800">
                <a:solidFill>
                  <a:srgbClr val="4A86E8"/>
                </a:solidFill>
              </a:rPr>
              <a:t> </a:t>
            </a:r>
            <a:r>
              <a:rPr lang="en-GB" sz="4800">
                <a:solidFill>
                  <a:srgbClr val="4A86E8"/>
                </a:solidFill>
              </a:rPr>
              <a:t>All of my students are at different places or have different abilities</a:t>
            </a:r>
            <a:endParaRPr sz="4800">
              <a:solidFill>
                <a:srgbClr val="4A86E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311700" y="2974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some quick techniques that you don’t have to plan for in order to </a:t>
            </a:r>
            <a:r>
              <a:rPr lang="en-GB"/>
              <a:t>ensure</a:t>
            </a:r>
            <a:r>
              <a:rPr lang="en-GB"/>
              <a:t> everyone can access and be </a:t>
            </a:r>
            <a:r>
              <a:rPr lang="en-GB"/>
              <a:t>challenged</a:t>
            </a:r>
            <a:r>
              <a:rPr lang="en-GB"/>
              <a:t> by the content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High Ability students can...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Explain this to your peer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Make up (and answer) an exam question to check understanding on this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Create a revision poster/flashcard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Relate topic to something we’ve done previously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Evaluate the topic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Relate topic to something in real life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 some research into background or harder examples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Low Ability can...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Look at real life examples to </a:t>
            </a:r>
            <a:r>
              <a:rPr lang="en-GB"/>
              <a:t>demonstrate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Have definitions of some of the key terms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Have a worked example on a whiteboard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Have small targets to build up to aim of lesson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Have a buddy to help explain things to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Look at peer work (from previous year or other class)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Make a storyboard outlining the 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Make a step by step flashcard or poster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ctrTitle"/>
          </p:nvPr>
        </p:nvSpPr>
        <p:spPr>
          <a:xfrm>
            <a:off x="311700" y="307625"/>
            <a:ext cx="8520600" cy="9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9900FF"/>
                </a:solidFill>
              </a:rPr>
              <a:t>3) </a:t>
            </a:r>
            <a:r>
              <a:rPr lang="en-GB" sz="4400">
                <a:solidFill>
                  <a:srgbClr val="9900FF"/>
                </a:solidFill>
              </a:rPr>
              <a:t>It takes soooooooooo long!</a:t>
            </a:r>
            <a:endParaRPr sz="4400">
              <a:solidFill>
                <a:srgbClr val="9900FF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963" y="1949725"/>
            <a:ext cx="3439575" cy="24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